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46"/>
  </p:notesMasterIdLst>
  <p:handoutMasterIdLst>
    <p:handoutMasterId r:id="rId47"/>
  </p:handoutMasterIdLst>
  <p:sldIdLst>
    <p:sldId id="394" r:id="rId4"/>
    <p:sldId id="448" r:id="rId5"/>
    <p:sldId id="473" r:id="rId6"/>
    <p:sldId id="494" r:id="rId7"/>
    <p:sldId id="450" r:id="rId8"/>
    <p:sldId id="496" r:id="rId9"/>
    <p:sldId id="495" r:id="rId10"/>
    <p:sldId id="451" r:id="rId11"/>
    <p:sldId id="475" r:id="rId12"/>
    <p:sldId id="459" r:id="rId13"/>
    <p:sldId id="463" r:id="rId14"/>
    <p:sldId id="464" r:id="rId15"/>
    <p:sldId id="465" r:id="rId16"/>
    <p:sldId id="460" r:id="rId17"/>
    <p:sldId id="452" r:id="rId18"/>
    <p:sldId id="461" r:id="rId19"/>
    <p:sldId id="466" r:id="rId20"/>
    <p:sldId id="480" r:id="rId21"/>
    <p:sldId id="481" r:id="rId22"/>
    <p:sldId id="482" r:id="rId23"/>
    <p:sldId id="471" r:id="rId24"/>
    <p:sldId id="483" r:id="rId25"/>
    <p:sldId id="454" r:id="rId26"/>
    <p:sldId id="500" r:id="rId27"/>
    <p:sldId id="502" r:id="rId28"/>
    <p:sldId id="487" r:id="rId29"/>
    <p:sldId id="501" r:id="rId30"/>
    <p:sldId id="499" r:id="rId31"/>
    <p:sldId id="489" r:id="rId32"/>
    <p:sldId id="485" r:id="rId33"/>
    <p:sldId id="486" r:id="rId34"/>
    <p:sldId id="455" r:id="rId35"/>
    <p:sldId id="503" r:id="rId36"/>
    <p:sldId id="490" r:id="rId37"/>
    <p:sldId id="493" r:id="rId38"/>
    <p:sldId id="491" r:id="rId39"/>
    <p:sldId id="492" r:id="rId40"/>
    <p:sldId id="462" r:id="rId41"/>
    <p:sldId id="488" r:id="rId42"/>
    <p:sldId id="504" r:id="rId43"/>
    <p:sldId id="443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7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58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7236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065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021/Concurrent-Programming-in-C-Sharp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stephenclear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Programming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Asynchronous Code in C#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0471" y="4796913"/>
            <a:ext cx="1743741" cy="12990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496849" y="38100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7598" y="3790384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fundamental unit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Commonly, programs use 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 smtClean="0"/>
              <a:t>in order of invocation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09162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519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in C# can be created </a:t>
            </a:r>
            <a:r>
              <a:rPr lang="en-US" noProof="1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 smtClean="0"/>
              <a:t> class</a:t>
            </a:r>
          </a:p>
          <a:p>
            <a:pPr lvl="1"/>
            <a:r>
              <a:rPr lang="en-US" noProof="1" smtClean="0"/>
              <a:t>Constructor accepts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 smtClean="0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200400"/>
            <a:ext cx="1049979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Console.WriteLine(i);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076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 smtClean="0"/>
              <a:t> – schedules the thread for execution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 smtClean="0"/>
              <a:t> – waits for the thread to finish its work (blocks the calling thread)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Abort()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 smtClean="0"/>
              <a:t>– terminates the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7571" y="3733800"/>
            <a:ext cx="10750505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Console.WriteLine("Waiting for thread to finish work...");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036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84077"/>
            <a:ext cx="10750505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Console.WriteLine("What should I do?");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command = Console.ReadLine();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(command == "exit")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999412" y="4495800"/>
            <a:ext cx="3326599" cy="1012172"/>
          </a:xfrm>
          <a:prstGeom prst="wedgeRoundRectCallout">
            <a:avLst>
              <a:gd name="adj1" fmla="val -86518"/>
              <a:gd name="adj2" fmla="val -664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059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thread has its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 smtClean="0"/>
              <a:t>The start (bottom) of the stack is the method from which the thread began execution</a:t>
            </a:r>
          </a:p>
          <a:p>
            <a:pPr lvl="1"/>
            <a:r>
              <a:rPr lang="en-US" dirty="0" smtClean="0"/>
              <a:t>Each method (frame) stores local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Stack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75808432"/>
              </p:ext>
            </p:extLst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main thread</a:t>
            </a:r>
            <a:endParaRPr lang="en-US" sz="2800" noProof="1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67105632"/>
              </p:ext>
            </p:extLst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background thread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xmlns="" val="50591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</a:t>
            </a:r>
            <a:r>
              <a:rPr lang="en-US" sz="3200" dirty="0" smtClean="0"/>
              <a:t>access </a:t>
            </a:r>
            <a:r>
              <a:rPr lang="en-US" sz="3200" dirty="0"/>
              <a:t>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Race Conditions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1706" y="2382493"/>
            <a:ext cx="1075050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</a:p>
          <a:p>
            <a:pPr marL="182880"/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0; i &lt; 4; i++)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Thread(() =&gt;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(numbers.Count &gt; 0)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}).Start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6794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 smtClean="0"/>
              <a:t> resource can be safely accessed by multiple threads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 smtClean="0"/>
              <a:t> keyword grants access to only one thread at a time</a:t>
            </a:r>
          </a:p>
          <a:p>
            <a:pPr lvl="2"/>
            <a:r>
              <a:rPr lang="en-US" dirty="0" smtClean="0"/>
              <a:t>Avoids race conditions</a:t>
            </a:r>
          </a:p>
          <a:p>
            <a:pPr lvl="1"/>
            <a:r>
              <a:rPr lang="en-US" dirty="0" smtClean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360068"/>
            <a:ext cx="1059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(numbers)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(numbers.Count == 0) 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746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623" y="1607716"/>
            <a:ext cx="4057650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429397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</a:t>
            </a:r>
            <a:r>
              <a:rPr lang="en-US" dirty="0" smtClean="0"/>
              <a:t>a component is blocked, other</a:t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still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UI </a:t>
            </a:r>
            <a:r>
              <a:rPr lang="en-US" dirty="0"/>
              <a:t>runs separately and </a:t>
            </a:r>
            <a:r>
              <a:rPr lang="en-US" dirty="0" smtClean="0"/>
              <a:t>always</a:t>
            </a:r>
            <a:br>
              <a:rPr lang="en-US" dirty="0" smtClean="0"/>
            </a:br>
            <a:r>
              <a:rPr lang="en-US" dirty="0" smtClean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Utilization </a:t>
            </a:r>
            <a:r>
              <a:rPr lang="en-US" dirty="0"/>
              <a:t>of multi-core </a:t>
            </a:r>
            <a:r>
              <a:rPr lang="en-US" dirty="0" smtClean="0"/>
              <a:t>systems</a:t>
            </a:r>
          </a:p>
          <a:p>
            <a:pPr marL="647646" lvl="1" indent="-342900"/>
            <a:r>
              <a:rPr lang="en-US" dirty="0" smtClean="0"/>
              <a:t>Each </a:t>
            </a:r>
            <a:r>
              <a:rPr lang="en-US" dirty="0"/>
              <a:t>core executes one or </a:t>
            </a:r>
            <a:r>
              <a:rPr lang="en-US" dirty="0" smtClean="0"/>
              <a:t>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CPU-demanding </a:t>
            </a:r>
            <a:r>
              <a:rPr lang="en-US" dirty="0"/>
              <a:t>tasks </a:t>
            </a:r>
            <a:r>
              <a:rPr lang="en-US" dirty="0" smtClean="0"/>
              <a:t>run on </a:t>
            </a:r>
            <a:r>
              <a:rPr lang="en-US" dirty="0"/>
              <a:t>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 – Benefits</a:t>
            </a:r>
            <a:endParaRPr lang="en-US" dirty="0"/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331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</a:t>
            </a:r>
            <a:r>
              <a:rPr lang="en-US" dirty="0" smtClean="0"/>
              <a:t>know </a:t>
            </a:r>
            <a:r>
              <a:rPr lang="en-US" dirty="0"/>
              <a:t>which code </a:t>
            </a:r>
            <a:r>
              <a:rPr lang="en-US" dirty="0" smtClean="0"/>
              <a:t>parts are running at a specific </a:t>
            </a:r>
            <a:r>
              <a:rPr lang="en-US" dirty="0"/>
              <a:t>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</a:t>
            </a:r>
            <a:r>
              <a:rPr lang="en-US" dirty="0" smtClean="0"/>
              <a:t>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</a:t>
            </a:r>
            <a:r>
              <a:rPr lang="en-US" dirty="0" smtClean="0"/>
              <a:t>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 </a:t>
            </a:r>
            <a:r>
              <a:rPr lang="en-US" dirty="0"/>
              <a:t>to synchronize resource </a:t>
            </a:r>
            <a:r>
              <a:rPr lang="en-US" dirty="0" smtClean="0"/>
              <a:t>access</a:t>
            </a:r>
          </a:p>
          <a:p>
            <a:pPr marL="647646" lvl="1" indent="-342900"/>
            <a:r>
              <a:rPr lang="en-US" dirty="0" smtClean="0"/>
              <a:t>Deadlocks </a:t>
            </a:r>
            <a:r>
              <a:rPr lang="en-US" dirty="0"/>
              <a:t>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</a:t>
            </a:r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720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Synchronous vs Asynchronous Programming</a:t>
            </a:r>
          </a:p>
          <a:p>
            <a:pPr lvl="1"/>
            <a:r>
              <a:rPr lang="en-US" dirty="0" smtClean="0"/>
              <a:t>Benefits and Drawbacks</a:t>
            </a:r>
          </a:p>
          <a:p>
            <a:r>
              <a:rPr lang="en-US" dirty="0" smtClean="0"/>
              <a:t>Threads in C#</a:t>
            </a:r>
          </a:p>
          <a:p>
            <a:r>
              <a:rPr lang="en-US" dirty="0" smtClean="0"/>
              <a:t>Tasks in C#</a:t>
            </a:r>
          </a:p>
          <a:p>
            <a:pPr lvl="1"/>
            <a:r>
              <a:rPr lang="en-US" dirty="0" smtClean="0"/>
              <a:t>What are Tasks?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OS Level Concurrency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35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Parallel Library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2699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 smtClean="0"/>
              <a:t> is a high-level representation of concurrent work</a:t>
            </a:r>
          </a:p>
          <a:p>
            <a:pPr lvl="1"/>
            <a:r>
              <a:rPr lang="en-US" dirty="0" smtClean="0"/>
              <a:t>Runs in parallel with the main thread</a:t>
            </a:r>
          </a:p>
          <a:p>
            <a:pPr lvl="1"/>
            <a:r>
              <a:rPr lang="en-US" dirty="0" smtClean="0"/>
              <a:t>May not run on a new thread (the CLR decides)</a:t>
            </a:r>
          </a:p>
          <a:p>
            <a:pPr lvl="1"/>
            <a:r>
              <a:rPr lang="en-US" dirty="0" smtClean="0"/>
              <a:t>Offers several operations</a:t>
            </a:r>
          </a:p>
          <a:p>
            <a:pPr lvl="2"/>
            <a:r>
              <a:rPr lang="en-US" dirty="0" smtClean="0"/>
              <a:t>Creating, running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 smtClean="0"/>
              <a:t> result</a:t>
            </a:r>
          </a:p>
          <a:p>
            <a:pPr lvl="2"/>
            <a:r>
              <a:rPr lang="en-US" dirty="0" smtClean="0"/>
              <a:t>Continuing another task (chaining several operations)</a:t>
            </a:r>
          </a:p>
          <a:p>
            <a:pPr lvl="2"/>
            <a:r>
              <a:rPr lang="en-US" dirty="0" smtClean="0"/>
              <a:t>Proper exception handling</a:t>
            </a:r>
          </a:p>
          <a:p>
            <a:pPr lvl="2"/>
            <a:r>
              <a:rPr lang="en-US" dirty="0" smtClean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448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tasks can be done in several ways</a:t>
            </a:r>
          </a:p>
          <a:p>
            <a:pPr lvl="1"/>
            <a:r>
              <a:rPr lang="en-US" sz="3000" noProof="1" smtClean="0"/>
              <a:t>Initialize a new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 smtClean="0"/>
              <a:t> object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 smtClean="0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Tasks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3024" y="2514600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 task = new Task(()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74900" y="3831043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Task.Run(() =&gt; TraverseMatrix());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3024" y="5551951"/>
            <a:ext cx="10591800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Task.Factory.StartNew(() =&gt; CopyFileContents("got-s03ep1.avi"),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TaskCreationOptions.LongRunning);</a:t>
            </a:r>
          </a:p>
        </p:txBody>
      </p:sp>
    </p:spTree>
    <p:extLst>
      <p:ext uri="{BB962C8B-B14F-4D97-AF65-F5344CB8AC3E}">
        <p14:creationId xmlns:p14="http://schemas.microsoft.com/office/powerpoint/2010/main" xmlns="" val="298747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API in C# </a:t>
            </a:r>
            <a:r>
              <a:rPr lang="en-US" noProof="1"/>
              <a:t>–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579" y="1147394"/>
            <a:ext cx="11049000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SliceAsync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("movie.avi", "Pieces",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Console.WriteLine("Anything else?");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Console.ReadLine();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SliceAsync(string sourceFile, string destinationPath, int parts)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Task.Run(() =&gt;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Slice(sourceFile, destinationPath, parts);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8456612" y="5029200"/>
            <a:ext cx="2768441" cy="1012172"/>
          </a:xfrm>
          <a:prstGeom prst="wedgeRoundRectCallout">
            <a:avLst>
              <a:gd name="adj1" fmla="val -72150"/>
              <a:gd name="adj2" fmla="val 126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561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Slicing Files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englishtipsforyou.files.wordpress.com/2013/12/knife-slicing-tomato-500x32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5683" y="1371600"/>
            <a:ext cx="4762500" cy="3086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7250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Parallel Image Flips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oi60.tinypic.com/2v2cns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0046" y="1600200"/>
            <a:ext cx="5790803" cy="3230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2679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 smtClean="0"/>
              <a:t> is a task that will return a result sometime in the future 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dirty="0" smtClean="0"/>
              <a:t> blocks the calling thread until the task returns a result</a:t>
            </a: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Tasks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52242" y="3124200"/>
            <a:ext cx="10591800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Task&lt;long&gt; task = Task.Run&lt;long&gt;(() =&gt;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primes = PrimesInRange(0, 1000000);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primes.Sum();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Console.WriteLine(task.Result);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161212" y="5513011"/>
            <a:ext cx="3326599" cy="586523"/>
          </a:xfrm>
          <a:prstGeom prst="wedgeRoundRectCallout">
            <a:avLst>
              <a:gd name="adj1" fmla="val -85269"/>
              <a:gd name="adj2" fmla="val 454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Blocking operation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707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Primes Sum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mages.clipartpanda.com/sum-clipart-sum-m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3920" y="1525654"/>
            <a:ext cx="24860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3212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+mj-lt"/>
                <a:cs typeface="Consolas" panose="020B0609020204030204" pitchFamily="49" charset="0"/>
              </a:rPr>
              <a:t>Exceptions that have occurred within the body of a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sz="3200" dirty="0" smtClean="0">
              <a:latin typeface="+mj-lt"/>
            </a:endParaRP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Unlike Threads, where exceptions must be handled within the thread</a:t>
            </a:r>
            <a:endParaRPr lang="en-US" sz="3000" dirty="0" smtClean="0">
              <a:latin typeface="+mj-lt"/>
            </a:endParaRP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Exception Handling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3124200"/>
            <a:ext cx="10515600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task.Wait();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(AggregateException ex)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Handle exception...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96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www.dacostacoaching.co.uk/wp-content/uploads/2015/02/CompletedTa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00948" y="205740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6172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8853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are always used together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hints the compiler that the method might run in parallel</a:t>
            </a:r>
          </a:p>
          <a:p>
            <a:pPr lvl="1"/>
            <a:r>
              <a:rPr lang="en-US" noProof="1" smtClean="0"/>
              <a:t>Does not make a method run asynchronously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</a:t>
            </a:r>
            <a:r>
              <a:rPr lang="en-US" dirty="0" smtClean="0"/>
              <a:t>makes it)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Tells the compiler "</a:t>
            </a:r>
            <a:r>
              <a:rPr lang="en-US" dirty="0"/>
              <a:t>this </a:t>
            </a:r>
            <a:r>
              <a:rPr lang="en-US" dirty="0" smtClean="0"/>
              <a:t>method could </a:t>
            </a:r>
            <a:r>
              <a:rPr lang="en-US" dirty="0"/>
              <a:t>wait for a resource or operation</a:t>
            </a:r>
            <a:r>
              <a:rPr lang="en-US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</a:t>
            </a:r>
            <a:r>
              <a:rPr lang="en-US" dirty="0" smtClean="0"/>
              <a:t>method</a:t>
            </a:r>
            <a:endParaRPr lang="bg-BG" dirty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2" y="3210358"/>
            <a:ext cx="102870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xmlns="" val="220949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is used in a method which has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Saves </a:t>
            </a:r>
            <a:r>
              <a:rPr lang="en-US" dirty="0"/>
              <a:t>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</a:t>
            </a:r>
            <a:r>
              <a:rPr lang="en-US" dirty="0" smtClean="0"/>
              <a:t>resource (a task to complete)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724400"/>
            <a:ext cx="99822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5654338"/>
            <a:ext cx="4038600" cy="586523"/>
          </a:xfrm>
          <a:prstGeom prst="wedgeRoundRectCallout">
            <a:avLst>
              <a:gd name="adj1" fmla="val 2192"/>
              <a:gd name="adj2" fmla="val -1066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967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– Example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2678" y="1151118"/>
            <a:ext cx="10503333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DownloadFileAsync(FileUrl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"book.pdf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1" y="2778610"/>
            <a:ext cx="105155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Console.WriteLine("Downloading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...");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using (WebClient client = new WebClient())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client.DownloadFile(url, fileName);      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 successful.");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Process.Start(fileName);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0012" y="3657600"/>
            <a:ext cx="6019800" cy="25908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99414" y="3505200"/>
            <a:ext cx="3886198" cy="1012172"/>
          </a:xfrm>
          <a:prstGeom prst="wedgeRoundRectCallout">
            <a:avLst>
              <a:gd name="adj1" fmla="val -63059"/>
              <a:gd name="adj2" fmla="val -160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5087182"/>
            <a:ext cx="3326599" cy="1437820"/>
          </a:xfrm>
          <a:prstGeom prst="wedgeRoundRectCallout">
            <a:avLst>
              <a:gd name="adj1" fmla="val -73399"/>
              <a:gd name="adj2" fmla="val -3970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after that is executed on another thread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391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2049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708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Concurrency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383349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program's code is translated to CPU instructions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4411212"/>
            <a:ext cx="57150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00DA2655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[ebp-40h],5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00DA265C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[ebp-44h],4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00DA2663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00DA2666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  </a:t>
            </a: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00DA2669 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call  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73B5A920 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436464"/>
            <a:ext cx="57150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35862" y="3627809"/>
            <a:ext cx="228600" cy="597800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611175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Compilation</a:t>
            </a:r>
            <a:endParaRPr lang="en-US" sz="2800" dirty="0"/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Single-Core CPU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07760" y="1853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Program.cs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760" y="3758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Program.exe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950712" y="5246126"/>
            <a:ext cx="3326599" cy="1012172"/>
          </a:xfrm>
          <a:prstGeom prst="wedgeRoundRectCallout">
            <a:avLst>
              <a:gd name="adj1" fmla="val -91828"/>
              <a:gd name="adj2" fmla="val -263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68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can run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 smtClean="0"/>
              <a:t>(applications) at once</a:t>
            </a:r>
          </a:p>
          <a:p>
            <a:pPr lvl="1"/>
            <a:r>
              <a:rPr lang="en-US" dirty="0" smtClean="0"/>
              <a:t>But its CPU can only execute one instruction at a time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 smtClean="0"/>
              <a:t> is achieved by the operating system's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 smtClean="0"/>
              <a:t>Grants each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 smtClean="0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endParaRPr lang="en-US" dirty="0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0	          5	                     10	            15	                        20	               25	            </a:t>
            </a:r>
            <a:r>
              <a:rPr lang="en-US" sz="2000" b="1" noProof="1" smtClean="0"/>
              <a:t>ms  </a:t>
            </a:r>
            <a:endParaRPr lang="en-US" sz="2000" b="1" noProof="1"/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/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053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SoftUni Seminar on Concurrent C#</a:t>
            </a:r>
          </a:p>
          <a:p>
            <a:endParaRPr lang="en-US" noProof="1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Task API </a:t>
            </a:r>
          </a:p>
          <a:p>
            <a:endParaRPr lang="en-US" dirty="0" smtClean="0"/>
          </a:p>
          <a:p>
            <a:r>
              <a:rPr lang="en-US" dirty="0" smtClean="0"/>
              <a:t>Stephen Cleary Blog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Helpful Resources</a:t>
            </a:r>
            <a:endParaRPr lang="en-US" noProof="1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04312" y="4275006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882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https://softuni.bg/trainings/1021/Concurrent-Programming-in-C-Sharp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3239907"/>
            <a:ext cx="10882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http://www.infoq.com/articles/Tasks-Async-Await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212" y="4848351"/>
            <a:ext cx="5105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http://blog.stephencleary.com/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241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 smtClean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 smtClean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r>
              <a:rPr lang="en-US" sz="3200" dirty="0" smtClean="0"/>
              <a:t>the main </a:t>
            </a:r>
            <a:r>
              <a:rPr lang="en-US" sz="3200" dirty="0"/>
              <a:t>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</a:t>
            </a:r>
            <a:r>
              <a:rPr lang="en-US" sz="3200" dirty="0" smtClean="0"/>
              <a:t>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 smtClean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1430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1480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736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5924693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6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code is executed step by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9155" y="1998185"/>
            <a:ext cx="7170471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 static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11 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12     int n = int.Parse(Console.ReadLine());</a:t>
            </a: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13     PrintNumbersInRange(0, 10);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14     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("Done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17 static void PrintNumbersInRange(int a, int b)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18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19    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&lt;= b;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i++)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21         Console.WriteLine(i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22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23 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906" y="1998185"/>
            <a:ext cx="533400" cy="4454278"/>
          </a:xfrm>
          <a:prstGeom prst="rect">
            <a:avLst/>
          </a:prstGeom>
          <a:solidFill>
            <a:schemeClr val="dk1">
              <a:alpha val="2000"/>
            </a:schemeClr>
          </a:solidFill>
          <a:ln>
            <a:solidFill>
              <a:srgbClr val="C7BF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65086" y="240528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65086" y="337780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65086" y="4343400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9805686" y="3014887"/>
            <a:ext cx="0" cy="3629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9" idx="0"/>
          </p:cNvCxnSpPr>
          <p:nvPr/>
        </p:nvCxnSpPr>
        <p:spPr>
          <a:xfrm>
            <a:off x="9805686" y="3987407"/>
            <a:ext cx="0" cy="35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805686" y="4969131"/>
            <a:ext cx="0" cy="543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93686" y="5454180"/>
            <a:ext cx="70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605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</a:t>
            </a:r>
            <a:r>
              <a:rPr lang="en-US" dirty="0" smtClean="0"/>
              <a:t>is blocked, the entire </a:t>
            </a:r>
            <a:r>
              <a:rPr lang="en-US" dirty="0"/>
              <a:t>program </a:t>
            </a:r>
            <a:r>
              <a:rPr lang="en-US" dirty="0" smtClean="0"/>
              <a:t>is blocked</a:t>
            </a:r>
            <a:endParaRPr lang="en-US" dirty="0"/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 smtClean="0"/>
              <a:t>CPU-demanding </a:t>
            </a:r>
            <a:r>
              <a:rPr lang="en-US" dirty="0"/>
              <a:t>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 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999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.stack.imgur.com/6glv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3235" y="1684991"/>
            <a:ext cx="49244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971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programming allows the execution of code simultaneously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Code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52648" y="2706993"/>
            <a:ext cx="2712985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2647" y="3725542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52647" y="4691135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8509140" y="3258918"/>
            <a:ext cx="1" cy="466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8509140" y="4231438"/>
            <a:ext cx="0" cy="459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09139" y="5224426"/>
            <a:ext cx="2" cy="3431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265890" y="4685289"/>
            <a:ext cx="170661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(10..20)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Elbow Connector 12"/>
          <p:cNvCxnSpPr>
            <a:endCxn id="33" idx="0"/>
          </p:cNvCxnSpPr>
          <p:nvPr/>
        </p:nvCxnSpPr>
        <p:spPr>
          <a:xfrm>
            <a:off x="8542549" y="4425572"/>
            <a:ext cx="2576649" cy="2597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686037" y="2558635"/>
            <a:ext cx="609976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int n = int.Parse(Console.ReadLine());</a:t>
            </a:r>
          </a:p>
          <a:p>
            <a:pPr marL="182880"/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PrintNumbersInRange(10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20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Console.WriteLine("Done.");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526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Elbow Connector 15"/>
          <p:cNvCxnSpPr>
            <a:stCxn id="33" idx="2"/>
            <a:endCxn id="15" idx="3"/>
          </p:cNvCxnSpPr>
          <p:nvPr/>
        </p:nvCxnSpPr>
        <p:spPr>
          <a:xfrm rot="5400000">
            <a:off x="10171338" y="4885479"/>
            <a:ext cx="642154" cy="12535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36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881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1763</Words>
  <Application>Microsoft Office PowerPoint</Application>
  <PresentationFormat>Custom</PresentationFormat>
  <Paragraphs>399</Paragraphs>
  <Slides>42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SoftUni 16x9</vt:lpstr>
      <vt:lpstr>5_SoftUni 16x9</vt:lpstr>
      <vt:lpstr>Asynchronous Programming </vt:lpstr>
      <vt:lpstr>Table of Contents</vt:lpstr>
      <vt:lpstr>Synchronous Programming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C#</vt:lpstr>
      <vt:lpstr>System.Thread</vt:lpstr>
      <vt:lpstr>Thread – Example</vt:lpstr>
      <vt:lpstr>Thread Stack</vt:lpstr>
      <vt:lpstr>Thread Race Conditions</vt:lpstr>
      <vt:lpstr>Thread Safety</vt:lpstr>
      <vt:lpstr>Threads</vt:lpstr>
      <vt:lpstr>Asynchronous Programming – Benefits</vt:lpstr>
      <vt:lpstr>Asynchronous Programming – Drawbacks</vt:lpstr>
      <vt:lpstr>Tasks in C#</vt:lpstr>
      <vt:lpstr>Tasks in C#</vt:lpstr>
      <vt:lpstr>Creating Tasks in C#</vt:lpstr>
      <vt:lpstr>Task API in C# – Example</vt:lpstr>
      <vt:lpstr>Slicing Files with Tasks</vt:lpstr>
      <vt:lpstr>Parallel Image Flips</vt:lpstr>
      <vt:lpstr>Generic Tasks</vt:lpstr>
      <vt:lpstr>Primes Sum with Tasks</vt:lpstr>
      <vt:lpstr>Task Exception Handling</vt:lpstr>
      <vt:lpstr>Tasks in C#</vt:lpstr>
      <vt:lpstr>Tasks with async and await</vt:lpstr>
      <vt:lpstr>Tasks with async and await (2)</vt:lpstr>
      <vt:lpstr>async and await – Example</vt:lpstr>
      <vt:lpstr>Graphical User Interface</vt:lpstr>
      <vt:lpstr>Tasks with async and await</vt:lpstr>
      <vt:lpstr>Operating System Concurrency</vt:lpstr>
      <vt:lpstr>Instruction Execution</vt:lpstr>
      <vt:lpstr>Multi-Tasking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2016-02-03T10:48:22Z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